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5" r:id="rId16"/>
    <p:sldId id="276" r:id="rId17"/>
    <p:sldId id="273" r:id="rId18"/>
    <p:sldId id="274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MODEL PERFORMANCE COMPARISON</a:t>
            </a:r>
          </a:p>
        </c:rich>
      </c:tx>
      <c:layout>
        <c:manualLayout>
          <c:xMode val="edge"/>
          <c:yMode val="edge"/>
          <c:x val="0.24301470588235291"/>
          <c:y val="3.49301340019871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0.84470000000000001</c:v>
                </c:pt>
                <c:pt idx="1">
                  <c:v>0.33950000000000002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B6-41B2-BFB9-92B27EF637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Model 1</c:v>
                </c:pt>
                <c:pt idx="1">
                  <c:v>Model 2</c:v>
                </c:pt>
                <c:pt idx="2">
                  <c:v>Model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0.88460000000000005</c:v>
                </c:pt>
                <c:pt idx="1">
                  <c:v>0.87190000000000001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B6-41B2-BFB9-92B27EF63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25267375"/>
        <c:axId val="547689103"/>
        <c:axId val="0"/>
      </c:bar3DChart>
      <c:catAx>
        <c:axId val="725267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689103"/>
        <c:crosses val="autoZero"/>
        <c:auto val="1"/>
        <c:lblAlgn val="ctr"/>
        <c:lblOffset val="100"/>
        <c:noMultiLvlLbl val="0"/>
      </c:catAx>
      <c:valAx>
        <c:axId val="547689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267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0/02/mathematics-behind-convolutional-neural-network/" TargetMode="External"/><Relationship Id="rId2" Type="http://schemas.openxmlformats.org/officeDocument/2006/relationships/hyperlink" Target="https://www.kaggle.com/datasets/techsash/waste-classification-data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NamanKumar18/garbage-classification-using-CNN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dn.analyticsvidhya.com/wp-content/uploads/2020/02/Screenshot-from-2020-02-01-01-48-08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dn.analyticsvidhya.com/wp-content/uploads/2019/08/article-image-16.png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1D37-767C-4E25-B0E8-C4785E65A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177739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GARBAGE CLASSIFICATION</a:t>
            </a:r>
            <a:br>
              <a:rPr lang="en-US" sz="3600" dirty="0"/>
            </a:br>
            <a:r>
              <a:rPr lang="en-US" sz="3200" dirty="0"/>
              <a:t>using Convolution Neural networks</a:t>
            </a: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F4C1C-F36F-48D6-9503-AD90AB5B2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274167"/>
            <a:ext cx="2172897" cy="1239894"/>
          </a:xfrm>
        </p:spPr>
        <p:txBody>
          <a:bodyPr/>
          <a:lstStyle/>
          <a:p>
            <a:pPr algn="l"/>
            <a:r>
              <a:rPr lang="en-IN" u="sng" dirty="0"/>
              <a:t>Submitted to</a:t>
            </a:r>
            <a:r>
              <a:rPr lang="en-IN" dirty="0"/>
              <a:t>:  </a:t>
            </a:r>
          </a:p>
          <a:p>
            <a:pPr algn="l"/>
            <a:r>
              <a:rPr lang="en-IN" dirty="0" err="1"/>
              <a:t>Dr.</a:t>
            </a:r>
            <a:r>
              <a:rPr lang="en-IN" dirty="0"/>
              <a:t> Rashmi Gupta</a:t>
            </a:r>
            <a:br>
              <a:rPr lang="en-IN" dirty="0"/>
            </a:br>
            <a:r>
              <a:rPr lang="en-IN" dirty="0"/>
              <a:t>Deep Learning                                  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87ABC5E-8221-4360-86C5-DE92E1F94AC4}"/>
              </a:ext>
            </a:extLst>
          </p:cNvPr>
          <p:cNvSpPr txBox="1">
            <a:spLocks/>
          </p:cNvSpPr>
          <p:nvPr/>
        </p:nvSpPr>
        <p:spPr>
          <a:xfrm>
            <a:off x="8418903" y="4274166"/>
            <a:ext cx="2172897" cy="19089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u="sng" dirty="0"/>
              <a:t>Submitted by</a:t>
            </a:r>
            <a:r>
              <a:rPr lang="en-IN" dirty="0"/>
              <a:t>:  </a:t>
            </a:r>
          </a:p>
          <a:p>
            <a:pPr algn="r"/>
            <a:r>
              <a:rPr lang="en-IN" dirty="0" err="1"/>
              <a:t>Naman</a:t>
            </a:r>
            <a:r>
              <a:rPr lang="en-IN" dirty="0"/>
              <a:t> </a:t>
            </a:r>
          </a:p>
          <a:p>
            <a:pPr algn="r"/>
            <a:r>
              <a:rPr lang="en-IN" dirty="0"/>
              <a:t>ECAM-2</a:t>
            </a:r>
          </a:p>
          <a:p>
            <a:pPr algn="r"/>
            <a:r>
              <a:rPr lang="en-IN" dirty="0"/>
              <a:t>2020UEA6598</a:t>
            </a:r>
          </a:p>
        </p:txBody>
      </p:sp>
    </p:spTree>
    <p:extLst>
      <p:ext uri="{BB962C8B-B14F-4D97-AF65-F5344CB8AC3E}">
        <p14:creationId xmlns:p14="http://schemas.microsoft.com/office/powerpoint/2010/main" val="42827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516E0CF-73F9-4404-AAAA-EFD4E70F497A}"/>
              </a:ext>
            </a:extLst>
          </p:cNvPr>
          <p:cNvSpPr txBox="1">
            <a:spLocks/>
          </p:cNvSpPr>
          <p:nvPr/>
        </p:nvSpPr>
        <p:spPr>
          <a:xfrm>
            <a:off x="76090" y="1156448"/>
            <a:ext cx="12039819" cy="5870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linear transformation alone cannot capture complex relationships. Thus, we introduce an additional component in the network which adds non-linearity to the data. </a:t>
            </a:r>
          </a:p>
          <a:p>
            <a:r>
              <a:rPr lang="en-US" sz="2000" dirty="0"/>
              <a:t>This new component in the architecture is called the ”</a:t>
            </a:r>
            <a:r>
              <a:rPr lang="en-US" sz="2000" b="1" dirty="0"/>
              <a:t>Activation Function”</a:t>
            </a:r>
            <a:r>
              <a:rPr lang="en-US" sz="2000" dirty="0"/>
              <a:t>.</a:t>
            </a:r>
          </a:p>
          <a:p>
            <a:r>
              <a:rPr lang="en-US" sz="2000" dirty="0"/>
              <a:t>The one we are working with in our model is:</a:t>
            </a:r>
          </a:p>
          <a:p>
            <a:endParaRPr lang="en-US" sz="200" dirty="0"/>
          </a:p>
          <a:p>
            <a:pPr marL="0" indent="0">
              <a:buNone/>
            </a:pPr>
            <a:r>
              <a:rPr lang="en-US" sz="2200" b="1" dirty="0"/>
              <a:t>SOFTMAX ACTIVATION FUNCTION:</a:t>
            </a:r>
          </a:p>
          <a:p>
            <a:r>
              <a:rPr lang="en-US" dirty="0"/>
              <a:t>It is especially used for multiclass classification problems. </a:t>
            </a:r>
          </a:p>
          <a:p>
            <a:r>
              <a:rPr lang="en-US" dirty="0"/>
              <a:t>It is applied to the output layer of a neural network, and its </a:t>
            </a:r>
          </a:p>
          <a:p>
            <a:pPr marL="0" indent="0">
              <a:buNone/>
            </a:pPr>
            <a:r>
              <a:rPr lang="en-US" dirty="0"/>
              <a:t>   purpose is to transform the raw output values into a </a:t>
            </a:r>
          </a:p>
          <a:p>
            <a:pPr marL="0" indent="0">
              <a:buNone/>
            </a:pPr>
            <a:r>
              <a:rPr lang="en-US" dirty="0"/>
              <a:t>   probability distribution over the predicted classes.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sz="2200" dirty="0"/>
            </a:br>
            <a:endParaRPr lang="en-US" sz="2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EE4B99-123E-49ED-B2E3-6E54ADA6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59" y="189629"/>
            <a:ext cx="7193280" cy="881525"/>
          </a:xfrm>
        </p:spPr>
        <p:txBody>
          <a:bodyPr>
            <a:normAutofit fontScale="90000"/>
          </a:bodyPr>
          <a:lstStyle/>
          <a:p>
            <a:r>
              <a:rPr lang="en-IN" sz="3200" dirty="0"/>
              <a:t>2. NON - Linear transformation</a:t>
            </a:r>
          </a:p>
        </p:txBody>
      </p:sp>
      <p:pic>
        <p:nvPicPr>
          <p:cNvPr id="7172" name="Picture 4" descr="Working principles of softmax function | Download Scientific Diagram">
            <a:extLst>
              <a:ext uri="{FF2B5EF4-FFF2-40B4-BE49-F238E27FC236}">
                <a16:creationId xmlns:a16="http://schemas.microsoft.com/office/drawing/2014/main" id="{FC01AACB-8D67-411B-972B-0037E4C1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55" y="4933817"/>
            <a:ext cx="3740803" cy="182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4E403D-EBD4-478C-B416-36C0A618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55" y="2913529"/>
            <a:ext cx="6158754" cy="3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06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9B36-81F4-4B64-96AE-5FB08100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PROJECT CODE</a:t>
            </a:r>
          </a:p>
        </p:txBody>
      </p:sp>
    </p:spTree>
    <p:extLst>
      <p:ext uri="{BB962C8B-B14F-4D97-AF65-F5344CB8AC3E}">
        <p14:creationId xmlns:p14="http://schemas.microsoft.com/office/powerpoint/2010/main" val="281898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D338-EDD6-46AC-9C23-515F723B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83" y="171188"/>
            <a:ext cx="4494998" cy="795463"/>
          </a:xfrm>
        </p:spPr>
        <p:txBody>
          <a:bodyPr/>
          <a:lstStyle/>
          <a:p>
            <a:r>
              <a:rPr lang="en-IN" dirty="0"/>
              <a:t>DATA PREPROCESSING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A40C3-AAF9-40B7-A54F-F8DB1DB5F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93" t="11760" b="10881"/>
          <a:stretch/>
        </p:blipFill>
        <p:spPr>
          <a:xfrm>
            <a:off x="7922359" y="1742720"/>
            <a:ext cx="2432133" cy="4170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A6AA0-E3D6-4654-B899-39CE8BDBB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128935"/>
            <a:ext cx="6026331" cy="5557877"/>
          </a:xfrm>
        </p:spPr>
        <p:txBody>
          <a:bodyPr>
            <a:normAutofit/>
          </a:bodyPr>
          <a:lstStyle/>
          <a:p>
            <a:pPr marL="342900" indent="-342900" algn="just">
              <a:buClr>
                <a:schemeClr val="bg1"/>
              </a:buClr>
              <a:buFontTx/>
              <a:buChar char="-"/>
            </a:pPr>
            <a:r>
              <a:rPr lang="en-US" sz="2400" dirty="0"/>
              <a:t>Specify input image size and number of classes in the input data.</a:t>
            </a:r>
          </a:p>
          <a:p>
            <a:pPr marL="342900" indent="-342900" algn="just">
              <a:buClr>
                <a:schemeClr val="bg1"/>
              </a:buClr>
              <a:buFontTx/>
              <a:buChar char="-"/>
            </a:pPr>
            <a:r>
              <a:rPr lang="en-US" sz="2400" dirty="0"/>
              <a:t>Creating Data Generators: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200" dirty="0"/>
              <a:t>Set rescale parameter to 1./255 to normalize pixel values to be between 0 and 1.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200" dirty="0"/>
              <a:t>Resize images to dimensions specified in </a:t>
            </a:r>
            <a:r>
              <a:rPr lang="en-US" sz="2200" dirty="0" err="1"/>
              <a:t>target_size</a:t>
            </a:r>
            <a:r>
              <a:rPr lang="en-US" sz="2200" dirty="0"/>
              <a:t>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200" dirty="0"/>
              <a:t>Convert images to batches of data with number of images equal to </a:t>
            </a:r>
            <a:r>
              <a:rPr lang="en-US" sz="2200" dirty="0" err="1"/>
              <a:t>batch_size</a:t>
            </a:r>
            <a:r>
              <a:rPr lang="en-US" sz="2200" dirty="0"/>
              <a:t> parameter.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200" dirty="0"/>
              <a:t>Set </a:t>
            </a:r>
            <a:r>
              <a:rPr lang="en-US" sz="2200" dirty="0" err="1"/>
              <a:t>class_mode</a:t>
            </a:r>
            <a:r>
              <a:rPr lang="en-US" sz="2200" dirty="0"/>
              <a:t> parameter to 'categorical' to represent labels in one-hot encoded format.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645BF-BE58-49A9-B0CD-06388D4A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64" y="2650072"/>
            <a:ext cx="5556069" cy="251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D338-EDD6-46AC-9C23-515F723B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83" y="171188"/>
            <a:ext cx="4494998" cy="795463"/>
          </a:xfrm>
        </p:spPr>
        <p:txBody>
          <a:bodyPr/>
          <a:lstStyle/>
          <a:p>
            <a:r>
              <a:rPr lang="en-IN" dirty="0"/>
              <a:t>Model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A6AA0-E3D6-4654-B899-39CE8BDBB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128935"/>
            <a:ext cx="6026331" cy="5646333"/>
          </a:xfrm>
        </p:spPr>
        <p:txBody>
          <a:bodyPr>
            <a:normAutofit/>
          </a:bodyPr>
          <a:lstStyle/>
          <a:p>
            <a:pPr marL="342900" indent="-342900" algn="just">
              <a:buClr>
                <a:schemeClr val="bg1"/>
              </a:buClr>
              <a:buFontTx/>
              <a:buChar char="-"/>
            </a:pPr>
            <a:r>
              <a:rPr lang="en-US" sz="1800" dirty="0"/>
              <a:t>Conv2D layer creates a convolutional layer with 32, 64, and 128 filters of size 3x3. </a:t>
            </a:r>
          </a:p>
          <a:p>
            <a:pPr marL="342900" indent="-342900" algn="just">
              <a:buClr>
                <a:schemeClr val="bg1"/>
              </a:buClr>
              <a:buFontTx/>
              <a:buChar char="-"/>
            </a:pPr>
            <a:r>
              <a:rPr lang="en-US" sz="1800" dirty="0"/>
              <a:t>Activation parameter is set to '</a:t>
            </a:r>
            <a:r>
              <a:rPr lang="en-US" sz="1800" dirty="0" err="1"/>
              <a:t>relu</a:t>
            </a:r>
            <a:r>
              <a:rPr lang="en-US" sz="1800" dirty="0"/>
              <a:t>' for applying the rectified linear unit activation function to each neuron output. </a:t>
            </a:r>
          </a:p>
          <a:p>
            <a:pPr marL="342900" indent="-342900" algn="just">
              <a:buClr>
                <a:schemeClr val="bg1"/>
              </a:buClr>
              <a:buFontTx/>
              <a:buChar char="-"/>
            </a:pPr>
            <a:r>
              <a:rPr lang="en-US" sz="1800" dirty="0"/>
              <a:t>MaxPooling2D layer creates a pooling layer that </a:t>
            </a:r>
            <a:r>
              <a:rPr lang="en-US" sz="1800" dirty="0" err="1"/>
              <a:t>downsamples</a:t>
            </a:r>
            <a:r>
              <a:rPr lang="en-US" sz="1800" dirty="0"/>
              <a:t> convolutional layer output by taking the maximum value in each 2x2 region. </a:t>
            </a:r>
          </a:p>
          <a:p>
            <a:pPr marL="342900" indent="-342900" algn="just">
              <a:buClr>
                <a:schemeClr val="bg1"/>
              </a:buClr>
              <a:buFontTx/>
              <a:buChar char="-"/>
            </a:pPr>
            <a:r>
              <a:rPr lang="en-US" sz="1800" dirty="0"/>
              <a:t>Flatten layer flattens the output of convolutional layers into a 1D vector, which is passed to fully connected layers. </a:t>
            </a:r>
          </a:p>
          <a:p>
            <a:pPr marL="342900" indent="-342900" algn="just">
              <a:buClr>
                <a:schemeClr val="bg1"/>
              </a:buClr>
              <a:buFontTx/>
              <a:buChar char="-"/>
            </a:pPr>
            <a:r>
              <a:rPr lang="en-US" sz="1800" dirty="0"/>
              <a:t>Dense layers create fully connected layers with 128 and </a:t>
            </a:r>
            <a:r>
              <a:rPr lang="en-US" sz="1800" dirty="0" err="1"/>
              <a:t>num_classes</a:t>
            </a:r>
            <a:r>
              <a:rPr lang="en-US" sz="1800" dirty="0"/>
              <a:t> neurons. </a:t>
            </a:r>
          </a:p>
          <a:p>
            <a:pPr marL="342900" indent="-342900" algn="just">
              <a:buClr>
                <a:schemeClr val="bg1"/>
              </a:buClr>
              <a:buFontTx/>
              <a:buChar char="-"/>
            </a:pPr>
            <a:r>
              <a:rPr lang="en-US" sz="1800" dirty="0"/>
              <a:t>Activation parameter is set to '</a:t>
            </a:r>
            <a:r>
              <a:rPr lang="en-US" sz="1800" dirty="0" err="1"/>
              <a:t>relu</a:t>
            </a:r>
            <a:r>
              <a:rPr lang="en-US" sz="1800" dirty="0"/>
              <a:t>' for the first dense layer and '</a:t>
            </a:r>
            <a:r>
              <a:rPr lang="en-US" sz="1800" dirty="0" err="1"/>
              <a:t>softmax</a:t>
            </a:r>
            <a:r>
              <a:rPr lang="en-US" sz="1800" dirty="0"/>
              <a:t>' for the second dense layer. </a:t>
            </a:r>
          </a:p>
          <a:p>
            <a:pPr marL="342900" indent="-342900" algn="just">
              <a:buClr>
                <a:schemeClr val="bg1"/>
              </a:buClr>
              <a:buFontTx/>
              <a:buChar char="-"/>
            </a:pPr>
            <a:r>
              <a:rPr lang="en-US" sz="1800" dirty="0"/>
              <a:t>'</a:t>
            </a:r>
            <a:r>
              <a:rPr lang="en-US" sz="1800" dirty="0" err="1"/>
              <a:t>Softmax</a:t>
            </a:r>
            <a:r>
              <a:rPr lang="en-US" sz="1800" dirty="0"/>
              <a:t>' activation function outputs a probability distribution over possible classes used for multi-class classification.</a:t>
            </a:r>
            <a:endParaRPr lang="en-IN" sz="18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AEF410F-4718-40EF-85B6-775619C9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583" y="2290354"/>
            <a:ext cx="2219325" cy="448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8A8EB1-BBB0-4A06-A37C-AAC981B0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57" y="141459"/>
            <a:ext cx="5793854" cy="208793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4A9769-8038-41A6-97CF-C646653F1994}"/>
              </a:ext>
            </a:extLst>
          </p:cNvPr>
          <p:cNvSpPr txBox="1">
            <a:spLocks/>
          </p:cNvSpPr>
          <p:nvPr/>
        </p:nvSpPr>
        <p:spPr bwMode="blackWhite">
          <a:xfrm>
            <a:off x="800283" y="153771"/>
            <a:ext cx="4494998" cy="79546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Model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26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D338-EDD6-46AC-9C23-515F723B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38" y="141459"/>
            <a:ext cx="4825454" cy="795463"/>
          </a:xfrm>
        </p:spPr>
        <p:txBody>
          <a:bodyPr/>
          <a:lstStyle/>
          <a:p>
            <a:r>
              <a:rPr lang="en-IN" dirty="0"/>
              <a:t>Hyperparameters chosen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A6AA0-E3D6-4654-B899-39CE8BDBB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018903"/>
            <a:ext cx="6026331" cy="5839097"/>
          </a:xfrm>
        </p:spPr>
        <p:txBody>
          <a:bodyPr>
            <a:normAutofit fontScale="70000" lnSpcReduction="20000"/>
          </a:bodyPr>
          <a:lstStyle/>
          <a:p>
            <a:pPr marL="457200" indent="-457200" algn="l">
              <a:buClr>
                <a:schemeClr val="bg1"/>
              </a:buClr>
              <a:buFontTx/>
              <a:buChar char="-"/>
            </a:pPr>
            <a:r>
              <a:rPr lang="en-US" sz="2800" dirty="0"/>
              <a:t>We chose the following hyperparameters;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400" u="sng" dirty="0" err="1"/>
              <a:t>input_shape</a:t>
            </a:r>
            <a:r>
              <a:rPr lang="en-US" sz="2400" dirty="0"/>
              <a:t>: The input image size to the CNN model.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400" u="sng" dirty="0" err="1"/>
              <a:t>num_classes</a:t>
            </a:r>
            <a:r>
              <a:rPr lang="en-US" sz="2400" dirty="0"/>
              <a:t>: The number of output classes.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400" u="sng" dirty="0" err="1"/>
              <a:t>batch_size</a:t>
            </a:r>
            <a:r>
              <a:rPr lang="en-US" sz="2400" dirty="0"/>
              <a:t>: The number of samples that will be propagated through the network in each iteration during training.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400" u="sng" dirty="0"/>
              <a:t>epochs</a:t>
            </a:r>
            <a:r>
              <a:rPr lang="en-US" sz="2400" dirty="0"/>
              <a:t>: The number of times the training dataset is iterated over while training the model.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400" u="sng" dirty="0"/>
              <a:t>optimizer</a:t>
            </a:r>
            <a:r>
              <a:rPr lang="en-US" sz="2400" dirty="0"/>
              <a:t>: The algorithm used to optimize the weights of the model during training.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400" u="sng" dirty="0"/>
              <a:t>loss</a:t>
            </a:r>
            <a:r>
              <a:rPr lang="en-US" sz="2400" dirty="0"/>
              <a:t>: The loss function used to measure the difference between predicted and actual output values during training.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400" u="sng" dirty="0"/>
              <a:t>metrics</a:t>
            </a:r>
            <a:r>
              <a:rPr lang="en-US" sz="2400" dirty="0"/>
              <a:t>: The performance metric used to evaluate the performance of the model during training and testing.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400" u="sng" dirty="0" err="1"/>
              <a:t>learning_rate</a:t>
            </a:r>
            <a:r>
              <a:rPr lang="en-US" sz="2400" dirty="0"/>
              <a:t>: The rate at which the model's weights are updated during training.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400" u="sng" dirty="0" err="1"/>
              <a:t>kernel_size</a:t>
            </a:r>
            <a:r>
              <a:rPr lang="en-US" sz="2400" dirty="0"/>
              <a:t>: The size of the convolutional kernel used in the convolutional layers. </a:t>
            </a:r>
          </a:p>
          <a:p>
            <a:pPr marL="800100" lvl="1" indent="-342900" algn="just">
              <a:buClr>
                <a:schemeClr val="bg1"/>
              </a:buClr>
              <a:buFontTx/>
              <a:buChar char="-"/>
            </a:pPr>
            <a:r>
              <a:rPr lang="en-US" sz="2400" u="sng" dirty="0"/>
              <a:t>activation</a:t>
            </a:r>
            <a:r>
              <a:rPr lang="en-US" sz="2400" dirty="0"/>
              <a:t>: The activation function used in the layers of the CNN mode</a:t>
            </a:r>
            <a:r>
              <a:rPr lang="en-US" sz="2300" dirty="0"/>
              <a:t>l.</a:t>
            </a:r>
            <a:endParaRPr lang="en-IN" sz="2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6B8E6-79E1-43D2-BA12-65C8C667C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2999" t="13662" r="19001" b="32952"/>
          <a:stretch/>
        </p:blipFill>
        <p:spPr>
          <a:xfrm>
            <a:off x="6209213" y="1316177"/>
            <a:ext cx="5852158" cy="42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59498D-FD59-49F4-8496-7BEE7F280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620" y="672518"/>
            <a:ext cx="3499540" cy="1480458"/>
          </a:xfrm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IN" sz="2900" b="1" dirty="0"/>
              <a:t>1.</a:t>
            </a:r>
          </a:p>
          <a:p>
            <a:pPr algn="just"/>
            <a:r>
              <a:rPr lang="en-IN" dirty="0"/>
              <a:t>No. of convolution layers: </a:t>
            </a:r>
            <a:r>
              <a:rPr lang="en-IN" b="1" dirty="0"/>
              <a:t>3</a:t>
            </a:r>
          </a:p>
          <a:p>
            <a:pPr algn="just"/>
            <a:r>
              <a:rPr lang="en-IN" dirty="0"/>
              <a:t>Batch size: </a:t>
            </a:r>
            <a:r>
              <a:rPr lang="en-IN" b="1" dirty="0"/>
              <a:t>32</a:t>
            </a:r>
          </a:p>
          <a:p>
            <a:pPr algn="just"/>
            <a:r>
              <a:rPr lang="en-IN" dirty="0"/>
              <a:t>No. of epochs: </a:t>
            </a:r>
            <a:r>
              <a:rPr lang="en-IN" b="1" dirty="0"/>
              <a:t>10</a:t>
            </a:r>
          </a:p>
          <a:p>
            <a:pPr algn="just"/>
            <a:r>
              <a:rPr lang="en-IN" dirty="0"/>
              <a:t>Optimizer used: </a:t>
            </a:r>
            <a:r>
              <a:rPr lang="en-IN" b="1" dirty="0" err="1"/>
              <a:t>adam</a:t>
            </a:r>
            <a:endParaRPr lang="en-IN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3CE8A-DFB0-4DF4-B464-3E265BE63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6230" y="672518"/>
            <a:ext cx="3499540" cy="1480457"/>
          </a:xfrm>
          <a:ln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IN" sz="3200" b="1" dirty="0"/>
              <a:t>2.</a:t>
            </a:r>
          </a:p>
          <a:p>
            <a:r>
              <a:rPr lang="en-IN" dirty="0"/>
              <a:t>No. of convolution layers: </a:t>
            </a:r>
            <a:r>
              <a:rPr lang="en-IN" b="1" dirty="0"/>
              <a:t>4</a:t>
            </a:r>
          </a:p>
          <a:p>
            <a:r>
              <a:rPr lang="en-IN" dirty="0"/>
              <a:t>Batch size: </a:t>
            </a:r>
            <a:r>
              <a:rPr lang="en-IN" b="1" dirty="0"/>
              <a:t>64</a:t>
            </a:r>
          </a:p>
          <a:p>
            <a:r>
              <a:rPr lang="en-IN" dirty="0"/>
              <a:t>No. of epochs: </a:t>
            </a:r>
            <a:r>
              <a:rPr lang="en-IN" b="1" dirty="0"/>
              <a:t>15</a:t>
            </a:r>
          </a:p>
          <a:p>
            <a:r>
              <a:rPr lang="en-IN" dirty="0"/>
              <a:t>Optimizer used: </a:t>
            </a:r>
            <a:r>
              <a:rPr lang="en-IN" b="1" dirty="0" err="1"/>
              <a:t>adagrad</a:t>
            </a:r>
            <a:endParaRPr lang="en-IN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2CCC0B-DBC4-4EAC-ABF3-0AA2C83D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487" y="117566"/>
            <a:ext cx="5977019" cy="485062"/>
          </a:xfrm>
        </p:spPr>
        <p:txBody>
          <a:bodyPr>
            <a:normAutofit fontScale="90000"/>
          </a:bodyPr>
          <a:lstStyle/>
          <a:p>
            <a:r>
              <a:rPr lang="en-IN" dirty="0"/>
              <a:t>Hyperparameter optimization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AF1B77D-7490-4B93-A880-98E1EEC35F10}"/>
              </a:ext>
            </a:extLst>
          </p:cNvPr>
          <p:cNvSpPr txBox="1">
            <a:spLocks/>
          </p:cNvSpPr>
          <p:nvPr/>
        </p:nvSpPr>
        <p:spPr>
          <a:xfrm>
            <a:off x="8244840" y="672517"/>
            <a:ext cx="3499540" cy="14804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b" anchorCtr="1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900" b="1" dirty="0"/>
              <a:t>3.</a:t>
            </a:r>
          </a:p>
          <a:p>
            <a:pPr algn="r"/>
            <a:r>
              <a:rPr lang="en-IN" dirty="0"/>
              <a:t>No. of convolution layers: </a:t>
            </a:r>
            <a:r>
              <a:rPr lang="en-IN" b="1" dirty="0"/>
              <a:t>6</a:t>
            </a:r>
          </a:p>
          <a:p>
            <a:pPr algn="r"/>
            <a:r>
              <a:rPr lang="en-IN" dirty="0"/>
              <a:t>Batch size: </a:t>
            </a:r>
            <a:r>
              <a:rPr lang="en-IN" b="1" dirty="0"/>
              <a:t>128</a:t>
            </a:r>
          </a:p>
          <a:p>
            <a:pPr algn="r"/>
            <a:r>
              <a:rPr lang="en-IN" dirty="0"/>
              <a:t>No. of epochs: </a:t>
            </a:r>
            <a:r>
              <a:rPr lang="en-IN" b="1" dirty="0"/>
              <a:t>20</a:t>
            </a:r>
          </a:p>
          <a:p>
            <a:pPr algn="r"/>
            <a:r>
              <a:rPr lang="en-IN" dirty="0"/>
              <a:t>Optimizer used: </a:t>
            </a:r>
            <a:r>
              <a:rPr lang="en-IN" b="1" dirty="0" err="1"/>
              <a:t>sgd</a:t>
            </a:r>
            <a:endParaRPr lang="en-IN" b="1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8D2FB2-720D-483B-B503-0F9975DB7BE4}"/>
              </a:ext>
            </a:extLst>
          </p:cNvPr>
          <p:cNvSpPr txBox="1">
            <a:spLocks/>
          </p:cNvSpPr>
          <p:nvPr/>
        </p:nvSpPr>
        <p:spPr>
          <a:xfrm>
            <a:off x="4591157" y="2241255"/>
            <a:ext cx="3009683" cy="333103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</a:rPr>
              <a:t>loss: 0.3395 - accuracy: 0.8719</a:t>
            </a:r>
            <a:endParaRPr lang="en-IN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FE0F19-B66B-4EF2-973C-5C7276A4B396}"/>
              </a:ext>
            </a:extLst>
          </p:cNvPr>
          <p:cNvCxnSpPr>
            <a:cxnSpLocks/>
          </p:cNvCxnSpPr>
          <p:nvPr/>
        </p:nvCxnSpPr>
        <p:spPr>
          <a:xfrm>
            <a:off x="4171405" y="1026847"/>
            <a:ext cx="0" cy="5713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773349-1528-4CA3-B113-3C16287C6B8A}"/>
              </a:ext>
            </a:extLst>
          </p:cNvPr>
          <p:cNvCxnSpPr>
            <a:cxnSpLocks/>
          </p:cNvCxnSpPr>
          <p:nvPr/>
        </p:nvCxnSpPr>
        <p:spPr>
          <a:xfrm>
            <a:off x="8068491" y="1026847"/>
            <a:ext cx="0" cy="5713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EC0BEF4-9F1E-4982-93B5-5C25E16810C6}"/>
              </a:ext>
            </a:extLst>
          </p:cNvPr>
          <p:cNvSpPr txBox="1">
            <a:spLocks/>
          </p:cNvSpPr>
          <p:nvPr/>
        </p:nvSpPr>
        <p:spPr>
          <a:xfrm>
            <a:off x="8488243" y="2241258"/>
            <a:ext cx="3009683" cy="333103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</a:rPr>
              <a:t>loss: 0.4797 - accuracy: 0.8062</a:t>
            </a:r>
            <a:endParaRPr lang="en-IN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E7F0BEAA-1AF7-4B93-947A-A41EEF65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 rot="10800000" flipH="1" flipV="1">
            <a:off x="718645" y="2644248"/>
            <a:ext cx="2943480" cy="1863285"/>
          </a:xfrm>
          <a:prstGeom prst="rect">
            <a:avLst/>
          </a:prstGeom>
          <a:extLst/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11D8B39-CB40-4280-8C26-9734457DC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 rot="10800000" flipH="1" flipV="1">
            <a:off x="700349" y="4765675"/>
            <a:ext cx="2943480" cy="1863285"/>
          </a:xfrm>
          <a:prstGeom prst="rect">
            <a:avLst/>
          </a:prstGeom>
          <a:extLst/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6D318857-005E-4B73-BB79-CB62ED4C2040}"/>
              </a:ext>
            </a:extLst>
          </p:cNvPr>
          <p:cNvSpPr txBox="1">
            <a:spLocks/>
          </p:cNvSpPr>
          <p:nvPr/>
        </p:nvSpPr>
        <p:spPr>
          <a:xfrm>
            <a:off x="667248" y="2241256"/>
            <a:ext cx="3009683" cy="333103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</a:rPr>
              <a:t>loss: 0.8447 - accuracy: 0.8846</a:t>
            </a:r>
            <a:endParaRPr lang="en-IN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6032995F-64DC-4F08-931E-EB1439921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599" y="4765674"/>
            <a:ext cx="2900797" cy="18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A368E955-90FC-47FF-A230-F54DDA92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601" y="2644248"/>
            <a:ext cx="2900795" cy="18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21A94E84-213E-4BE2-9D2D-BF7831BF6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26" y="2662645"/>
            <a:ext cx="2880515" cy="18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FBAB304-0320-4537-94E7-DF8581A92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26" y="4678901"/>
            <a:ext cx="2880515" cy="184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92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164F93-2E80-48CF-9C5C-DC2AA0F84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8" y="89263"/>
            <a:ext cx="2351839" cy="475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77234A5-5FD3-42F0-A3F8-A36C6F9E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472" y="89263"/>
            <a:ext cx="2351839" cy="578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5BE0AB2-1EDB-4707-A0E9-0812E6900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075374"/>
              </p:ext>
            </p:extLst>
          </p:nvPr>
        </p:nvGraphicFramePr>
        <p:xfrm>
          <a:off x="7567506" y="870861"/>
          <a:ext cx="5155333" cy="4798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BD77DB2A-4BAF-454F-8C12-221801FB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67" y="89263"/>
            <a:ext cx="2351839" cy="666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01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D338-EDD6-46AC-9C23-515F723B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38" y="141459"/>
            <a:ext cx="4825454" cy="795463"/>
          </a:xfrm>
        </p:spPr>
        <p:txBody>
          <a:bodyPr/>
          <a:lstStyle/>
          <a:p>
            <a:r>
              <a:rPr lang="en-IN" dirty="0"/>
              <a:t>MODEL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A6AA0-E3D6-4654-B899-39CE8BDBB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018903"/>
            <a:ext cx="6026331" cy="5839097"/>
          </a:xfrm>
        </p:spPr>
        <p:txBody>
          <a:bodyPr>
            <a:normAutofit/>
          </a:bodyPr>
          <a:lstStyle/>
          <a:p>
            <a:pPr marL="457200" indent="-457200" algn="l">
              <a:buClr>
                <a:schemeClr val="bg1"/>
              </a:buClr>
              <a:buFontTx/>
              <a:buChar char="-"/>
            </a:pPr>
            <a:endParaRPr lang="en-US" sz="2800" dirty="0"/>
          </a:p>
          <a:p>
            <a:pPr marL="457200" indent="-457200" algn="l">
              <a:buClr>
                <a:schemeClr val="bg1"/>
              </a:buClr>
              <a:buFontTx/>
              <a:buChar char="-"/>
            </a:pPr>
            <a:r>
              <a:rPr lang="en-US" sz="2800" dirty="0"/>
              <a:t>The model achieved 89% validation accuracy after 10 epochs, with decreasing training and validation loss indicating improvement.</a:t>
            </a:r>
          </a:p>
          <a:p>
            <a:pPr marL="457200" indent="-457200" algn="l">
              <a:buClr>
                <a:schemeClr val="bg1"/>
              </a:buClr>
              <a:buFontTx/>
              <a:buChar char="-"/>
            </a:pPr>
            <a:endParaRPr lang="en-US" sz="2800" dirty="0"/>
          </a:p>
          <a:p>
            <a:pPr marL="457200" indent="-457200" algn="l">
              <a:buClr>
                <a:schemeClr val="bg1"/>
              </a:buClr>
              <a:buFontTx/>
              <a:buChar char="-"/>
            </a:pPr>
            <a:r>
              <a:rPr lang="en-US" sz="2800" dirty="0"/>
              <a:t>The test accuracy was around 90%. Nonetheless, the model's overall performance may vary based on the dataset and problem being tackled.</a:t>
            </a:r>
            <a:endParaRPr lang="en-IN" sz="23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52E49AF-D653-42B8-B900-6005FAC8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66993" y="521773"/>
            <a:ext cx="4508934" cy="2705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1087235-6394-490E-BDE0-E919A6EC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66993" y="3772986"/>
            <a:ext cx="4508934" cy="2705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52F7F69-DCD4-4315-9574-64B7DDE1B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66993" y="504356"/>
            <a:ext cx="4508934" cy="2705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15200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D338-EDD6-46AC-9C23-515F723B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38" y="341756"/>
            <a:ext cx="4825454" cy="795463"/>
          </a:xfrm>
        </p:spPr>
        <p:txBody>
          <a:bodyPr/>
          <a:lstStyle/>
          <a:p>
            <a:r>
              <a:rPr lang="en-IN" sz="2600" dirty="0"/>
              <a:t>Results &amp; 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A6AA0-E3D6-4654-B899-39CE8BDBB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018903"/>
            <a:ext cx="6026331" cy="5839097"/>
          </a:xfrm>
        </p:spPr>
        <p:txBody>
          <a:bodyPr>
            <a:normAutofit/>
          </a:bodyPr>
          <a:lstStyle/>
          <a:p>
            <a:pPr marL="457200" indent="-457200" algn="l">
              <a:buClr>
                <a:schemeClr val="bg1"/>
              </a:buClr>
              <a:buFontTx/>
              <a:buChar char="-"/>
            </a:pPr>
            <a:endParaRPr lang="en-IN" sz="2400" dirty="0">
              <a:solidFill>
                <a:schemeClr val="bg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457200" indent="-457200" algn="l">
              <a:buClr>
                <a:schemeClr val="bg1"/>
              </a:buClr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Successfully able to classify input image of garbage into: Organic or Recyclable, with test accuracy up to 89%.</a:t>
            </a:r>
          </a:p>
          <a:p>
            <a:pPr marL="457200" indent="-457200" algn="l">
              <a:buClr>
                <a:schemeClr val="bg1"/>
              </a:buClr>
              <a:buFontTx/>
              <a:buChar char="-"/>
            </a:pPr>
            <a:endParaRPr lang="en-IN" sz="2400" dirty="0">
              <a:solidFill>
                <a:schemeClr val="bg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457200" indent="-457200" algn="l">
              <a:buClr>
                <a:schemeClr val="bg1"/>
              </a:buClr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Scope of improvements;</a:t>
            </a:r>
          </a:p>
          <a:p>
            <a:pPr marL="914400" lvl="1" indent="-457200">
              <a:buClr>
                <a:schemeClr val="bg1"/>
              </a:buClr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Increasing the dataset size</a:t>
            </a:r>
          </a:p>
          <a:p>
            <a:pPr marL="914400" lvl="1" indent="-457200">
              <a:buClr>
                <a:schemeClr val="bg1"/>
              </a:buClr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Fine-tuning hyperparameters </a:t>
            </a:r>
          </a:p>
          <a:p>
            <a:pPr marL="914400" lvl="1" indent="-457200">
              <a:buClr>
                <a:schemeClr val="bg1"/>
              </a:buClr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Adding more convolutional layers </a:t>
            </a:r>
          </a:p>
          <a:p>
            <a:pPr marL="914400" lvl="1" indent="-457200">
              <a:buClr>
                <a:schemeClr val="bg1"/>
              </a:buClr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Experimenting with different optimizers and learning rates </a:t>
            </a:r>
          </a:p>
          <a:p>
            <a:pPr marL="914400" lvl="1" indent="-457200">
              <a:buClr>
                <a:schemeClr val="bg1"/>
              </a:buClr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Use pre-trained architectures such as </a:t>
            </a:r>
            <a:r>
              <a:rPr lang="en-US" sz="2000" dirty="0" err="1">
                <a:solidFill>
                  <a:schemeClr val="tx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ResNet</a:t>
            </a:r>
            <a:r>
              <a:rPr lang="en-US" sz="2000" dirty="0">
                <a:solidFill>
                  <a:schemeClr val="tx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DenseNet</a:t>
            </a:r>
            <a:r>
              <a:rPr lang="en-US" sz="2000" dirty="0">
                <a:solidFill>
                  <a:schemeClr val="tx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or </a:t>
            </a:r>
            <a:r>
              <a:rPr lang="en-US" sz="2000" dirty="0" err="1">
                <a:solidFill>
                  <a:schemeClr val="tx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AlexNet</a:t>
            </a:r>
            <a:r>
              <a:rPr lang="en-US" sz="2000" dirty="0">
                <a:solidFill>
                  <a:schemeClr val="tx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etc.</a:t>
            </a:r>
            <a:endParaRPr lang="en-IN" sz="2000" dirty="0">
              <a:solidFill>
                <a:schemeClr val="bg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457200" indent="-457200" algn="l">
              <a:buClr>
                <a:schemeClr val="bg1"/>
              </a:buClr>
              <a:buFontTx/>
              <a:buChar char="-"/>
            </a:pPr>
            <a:endParaRPr lang="en-IN" sz="2000" dirty="0">
              <a:solidFill>
                <a:schemeClr val="bg1"/>
              </a:solidFill>
              <a:highlight>
                <a:srgbClr val="FF00FF"/>
              </a:highligh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7ECD4-A2AB-4DFE-94DB-8C3D73308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71" t="67683" r="31429" b="20889"/>
          <a:stretch/>
        </p:blipFill>
        <p:spPr>
          <a:xfrm>
            <a:off x="6409508" y="3073503"/>
            <a:ext cx="5529943" cy="710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98EEC-2F49-4689-B66F-0DEE908E1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3" t="49175" r="58549" b="8476"/>
          <a:stretch/>
        </p:blipFill>
        <p:spPr>
          <a:xfrm>
            <a:off x="6226631" y="141459"/>
            <a:ext cx="3259732" cy="2779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7E992-902F-4129-BECD-FD19361CB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9" t="30093" r="62585" b="26102"/>
          <a:stretch/>
        </p:blipFill>
        <p:spPr>
          <a:xfrm>
            <a:off x="8792931" y="3955869"/>
            <a:ext cx="3259732" cy="2779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9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4484-8E67-492C-877F-6DDA699E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8" y="219891"/>
            <a:ext cx="4635137" cy="955766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4" name="Google Shape;2054;p60">
            <a:extLst>
              <a:ext uri="{FF2B5EF4-FFF2-40B4-BE49-F238E27FC236}">
                <a16:creationId xmlns:a16="http://schemas.microsoft.com/office/drawing/2014/main" id="{AE6A3F6D-A834-48B2-9211-A5CCC57FFB04}"/>
              </a:ext>
            </a:extLst>
          </p:cNvPr>
          <p:cNvSpPr/>
          <p:nvPr/>
        </p:nvSpPr>
        <p:spPr>
          <a:xfrm>
            <a:off x="520556" y="2739425"/>
            <a:ext cx="1819200" cy="18192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55;p60">
            <a:extLst>
              <a:ext uri="{FF2B5EF4-FFF2-40B4-BE49-F238E27FC236}">
                <a16:creationId xmlns:a16="http://schemas.microsoft.com/office/drawing/2014/main" id="{643A0AC9-C6AE-404A-86D0-2C536A4F7258}"/>
              </a:ext>
            </a:extLst>
          </p:cNvPr>
          <p:cNvSpPr txBox="1">
            <a:spLocks/>
          </p:cNvSpPr>
          <p:nvPr/>
        </p:nvSpPr>
        <p:spPr bwMode="black">
          <a:xfrm>
            <a:off x="137901" y="3367740"/>
            <a:ext cx="2584500" cy="7239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>
                <a:solidFill>
                  <a:schemeClr val="accent6"/>
                </a:solidFill>
              </a:rPr>
              <a:t>Kaggle.com</a:t>
            </a:r>
            <a:br>
              <a:rPr lang="en-IN" sz="2000" dirty="0">
                <a:solidFill>
                  <a:schemeClr val="accent6"/>
                </a:solidFill>
              </a:rPr>
            </a:br>
            <a:r>
              <a:rPr lang="en-IN" sz="1600" dirty="0">
                <a:solidFill>
                  <a:schemeClr val="accent6"/>
                </a:solidFill>
                <a:hlinkClick r:id="rId2"/>
              </a:rPr>
              <a:t>Dataset</a:t>
            </a: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6" name="Google Shape;2057;p60">
            <a:extLst>
              <a:ext uri="{FF2B5EF4-FFF2-40B4-BE49-F238E27FC236}">
                <a16:creationId xmlns:a16="http://schemas.microsoft.com/office/drawing/2014/main" id="{01F0976E-F296-4ECD-B4BC-3C27E71FC433}"/>
              </a:ext>
            </a:extLst>
          </p:cNvPr>
          <p:cNvSpPr/>
          <p:nvPr/>
        </p:nvSpPr>
        <p:spPr>
          <a:xfrm>
            <a:off x="2983659" y="1589108"/>
            <a:ext cx="2877210" cy="2739052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058;p60">
            <a:extLst>
              <a:ext uri="{FF2B5EF4-FFF2-40B4-BE49-F238E27FC236}">
                <a16:creationId xmlns:a16="http://schemas.microsoft.com/office/drawing/2014/main" id="{4D76E510-C80F-41BD-A737-B9E5EF99CCD1}"/>
              </a:ext>
            </a:extLst>
          </p:cNvPr>
          <p:cNvSpPr txBox="1">
            <a:spLocks/>
          </p:cNvSpPr>
          <p:nvPr/>
        </p:nvSpPr>
        <p:spPr bwMode="black">
          <a:xfrm>
            <a:off x="2345872" y="2703187"/>
            <a:ext cx="4295504" cy="41061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2000" dirty="0">
                <a:solidFill>
                  <a:schemeClr val="accent6"/>
                </a:solidFill>
              </a:rPr>
              <a:t>TowadsdataScience.com</a:t>
            </a:r>
            <a:br>
              <a:rPr lang="en-IN" sz="2000" dirty="0">
                <a:solidFill>
                  <a:schemeClr val="accent6"/>
                </a:solidFill>
              </a:rPr>
            </a:br>
            <a:br>
              <a:rPr lang="en-IN" sz="2000" dirty="0">
                <a:solidFill>
                  <a:schemeClr val="accent6"/>
                </a:solidFill>
              </a:rPr>
            </a:br>
            <a:endParaRPr lang="en-IN" sz="2000" dirty="0">
              <a:solidFill>
                <a:schemeClr val="accent6"/>
              </a:solidFill>
            </a:endParaRPr>
          </a:p>
        </p:txBody>
      </p:sp>
      <p:sp>
        <p:nvSpPr>
          <p:cNvPr id="8" name="Google Shape;2060;p60">
            <a:extLst>
              <a:ext uri="{FF2B5EF4-FFF2-40B4-BE49-F238E27FC236}">
                <a16:creationId xmlns:a16="http://schemas.microsoft.com/office/drawing/2014/main" id="{6DC782C9-E44F-4947-9F58-C2F3C54CEC17}"/>
              </a:ext>
            </a:extLst>
          </p:cNvPr>
          <p:cNvSpPr/>
          <p:nvPr/>
        </p:nvSpPr>
        <p:spPr>
          <a:xfrm>
            <a:off x="7126468" y="1319200"/>
            <a:ext cx="1819200" cy="18192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61;p60">
            <a:extLst>
              <a:ext uri="{FF2B5EF4-FFF2-40B4-BE49-F238E27FC236}">
                <a16:creationId xmlns:a16="http://schemas.microsoft.com/office/drawing/2014/main" id="{D644C196-8B3B-45A7-BBE1-26852DDDFDCB}"/>
              </a:ext>
            </a:extLst>
          </p:cNvPr>
          <p:cNvSpPr txBox="1">
            <a:spLocks/>
          </p:cNvSpPr>
          <p:nvPr/>
        </p:nvSpPr>
        <p:spPr bwMode="black">
          <a:xfrm>
            <a:off x="6743818" y="1763233"/>
            <a:ext cx="2584500" cy="7239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1600">
                <a:solidFill>
                  <a:schemeClr val="accent6"/>
                </a:solidFill>
              </a:rPr>
              <a:t>dataSearch.</a:t>
            </a:r>
            <a:br>
              <a:rPr lang="en-IN" sz="1600">
                <a:solidFill>
                  <a:schemeClr val="accent6"/>
                </a:solidFill>
              </a:rPr>
            </a:br>
            <a:r>
              <a:rPr lang="en-IN" sz="1600">
                <a:solidFill>
                  <a:schemeClr val="accent6"/>
                </a:solidFill>
              </a:rPr>
              <a:t>research.google.com</a:t>
            </a:r>
            <a:endParaRPr lang="en-IN" sz="1600" dirty="0">
              <a:solidFill>
                <a:schemeClr val="accent6"/>
              </a:solidFill>
            </a:endParaRPr>
          </a:p>
        </p:txBody>
      </p:sp>
      <p:cxnSp>
        <p:nvCxnSpPr>
          <p:cNvPr id="10" name="Google Shape;2063;p60">
            <a:extLst>
              <a:ext uri="{FF2B5EF4-FFF2-40B4-BE49-F238E27FC236}">
                <a16:creationId xmlns:a16="http://schemas.microsoft.com/office/drawing/2014/main" id="{55DF46F1-6745-4892-8DAB-64542B90904E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027360" y="0"/>
            <a:ext cx="8708" cy="13192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Google Shape;2064;p60">
            <a:extLst>
              <a:ext uri="{FF2B5EF4-FFF2-40B4-BE49-F238E27FC236}">
                <a16:creationId xmlns:a16="http://schemas.microsoft.com/office/drawing/2014/main" id="{249787E5-216E-4119-94CA-FB7BE76A0533}"/>
              </a:ext>
            </a:extLst>
          </p:cNvPr>
          <p:cNvCxnSpPr>
            <a:cxnSpLocks/>
          </p:cNvCxnSpPr>
          <p:nvPr/>
        </p:nvCxnSpPr>
        <p:spPr>
          <a:xfrm flipH="1">
            <a:off x="4422264" y="4345577"/>
            <a:ext cx="1" cy="248629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Google Shape;2065;p60">
            <a:extLst>
              <a:ext uri="{FF2B5EF4-FFF2-40B4-BE49-F238E27FC236}">
                <a16:creationId xmlns:a16="http://schemas.microsoft.com/office/drawing/2014/main" id="{70A27065-09DF-4E50-B02D-55FF74AFD0E9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1430156" y="4558625"/>
            <a:ext cx="0" cy="229937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Google Shape;2060;p60">
            <a:extLst>
              <a:ext uri="{FF2B5EF4-FFF2-40B4-BE49-F238E27FC236}">
                <a16:creationId xmlns:a16="http://schemas.microsoft.com/office/drawing/2014/main" id="{89F43AFE-002B-4DF1-BFAC-965EB1F567D5}"/>
              </a:ext>
            </a:extLst>
          </p:cNvPr>
          <p:cNvSpPr/>
          <p:nvPr/>
        </p:nvSpPr>
        <p:spPr>
          <a:xfrm>
            <a:off x="5976137" y="3582433"/>
            <a:ext cx="2103028" cy="210158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61;p60">
            <a:extLst>
              <a:ext uri="{FF2B5EF4-FFF2-40B4-BE49-F238E27FC236}">
                <a16:creationId xmlns:a16="http://schemas.microsoft.com/office/drawing/2014/main" id="{008DEC92-7C4A-45F5-8AF3-07DD7B652B28}"/>
              </a:ext>
            </a:extLst>
          </p:cNvPr>
          <p:cNvSpPr txBox="1">
            <a:spLocks/>
          </p:cNvSpPr>
          <p:nvPr/>
        </p:nvSpPr>
        <p:spPr bwMode="black">
          <a:xfrm>
            <a:off x="5474086" y="4196483"/>
            <a:ext cx="2987729" cy="83626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2000" dirty="0">
                <a:solidFill>
                  <a:schemeClr val="accent6"/>
                </a:solidFill>
              </a:rPr>
              <a:t>Analytics Vidhya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accent6"/>
                </a:solidFill>
                <a:hlinkClick r:id="rId3"/>
              </a:rPr>
              <a:t>Web link</a:t>
            </a:r>
            <a:endParaRPr lang="en-IN" sz="1600" dirty="0">
              <a:solidFill>
                <a:schemeClr val="accent6"/>
              </a:solidFill>
            </a:endParaRPr>
          </a:p>
        </p:txBody>
      </p:sp>
      <p:cxnSp>
        <p:nvCxnSpPr>
          <p:cNvPr id="22" name="Google Shape;2063;p60">
            <a:extLst>
              <a:ext uri="{FF2B5EF4-FFF2-40B4-BE49-F238E27FC236}">
                <a16:creationId xmlns:a16="http://schemas.microsoft.com/office/drawing/2014/main" id="{4135A9E4-E2D8-498B-BA81-87B1A92A365D}"/>
              </a:ext>
            </a:extLst>
          </p:cNvPr>
          <p:cNvCxnSpPr>
            <a:cxnSpLocks/>
          </p:cNvCxnSpPr>
          <p:nvPr/>
        </p:nvCxnSpPr>
        <p:spPr>
          <a:xfrm flipV="1">
            <a:off x="8461815" y="4537527"/>
            <a:ext cx="3730185" cy="5096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2060;p60">
            <a:extLst>
              <a:ext uri="{FF2B5EF4-FFF2-40B4-BE49-F238E27FC236}">
                <a16:creationId xmlns:a16="http://schemas.microsoft.com/office/drawing/2014/main" id="{9A6F7DDE-A85B-4BB6-A023-629F16C457E0}"/>
              </a:ext>
            </a:extLst>
          </p:cNvPr>
          <p:cNvSpPr/>
          <p:nvPr/>
        </p:nvSpPr>
        <p:spPr>
          <a:xfrm>
            <a:off x="9430760" y="2080062"/>
            <a:ext cx="2240683" cy="219727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61;p60">
            <a:extLst>
              <a:ext uri="{FF2B5EF4-FFF2-40B4-BE49-F238E27FC236}">
                <a16:creationId xmlns:a16="http://schemas.microsoft.com/office/drawing/2014/main" id="{B5461A4B-7879-449B-865C-EBD5DC3E6AEF}"/>
              </a:ext>
            </a:extLst>
          </p:cNvPr>
          <p:cNvSpPr txBox="1">
            <a:spLocks/>
          </p:cNvSpPr>
          <p:nvPr/>
        </p:nvSpPr>
        <p:spPr bwMode="black">
          <a:xfrm>
            <a:off x="8946867" y="2751728"/>
            <a:ext cx="3183292" cy="7239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2400" dirty="0">
                <a:solidFill>
                  <a:schemeClr val="accent6"/>
                </a:solidFill>
              </a:rPr>
              <a:t>Github.com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accent6"/>
                </a:solidFill>
                <a:hlinkClick r:id="rId4"/>
              </a:rPr>
              <a:t>Project Repository</a:t>
            </a:r>
            <a:endParaRPr lang="en-IN" sz="1600" dirty="0">
              <a:solidFill>
                <a:schemeClr val="accent6"/>
              </a:solidFill>
            </a:endParaRPr>
          </a:p>
          <a:p>
            <a:pPr>
              <a:spcBef>
                <a:spcPts val="0"/>
              </a:spcBef>
            </a:pPr>
            <a:endParaRPr lang="en-IN" sz="1600" dirty="0">
              <a:solidFill>
                <a:schemeClr val="accent6"/>
              </a:solidFill>
            </a:endParaRPr>
          </a:p>
        </p:txBody>
      </p:sp>
      <p:cxnSp>
        <p:nvCxnSpPr>
          <p:cNvPr id="25" name="Google Shape;2063;p60">
            <a:extLst>
              <a:ext uri="{FF2B5EF4-FFF2-40B4-BE49-F238E27FC236}">
                <a16:creationId xmlns:a16="http://schemas.microsoft.com/office/drawing/2014/main" id="{5DF6DF8F-7B9C-4771-BF21-54807332FDE1}"/>
              </a:ext>
            </a:extLst>
          </p:cNvPr>
          <p:cNvCxnSpPr>
            <a:cxnSpLocks/>
          </p:cNvCxnSpPr>
          <p:nvPr/>
        </p:nvCxnSpPr>
        <p:spPr>
          <a:xfrm flipH="1" flipV="1">
            <a:off x="10551102" y="4303466"/>
            <a:ext cx="64647" cy="25545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38" name="Google Shape;2063;p60">
            <a:extLst>
              <a:ext uri="{FF2B5EF4-FFF2-40B4-BE49-F238E27FC236}">
                <a16:creationId xmlns:a16="http://schemas.microsoft.com/office/drawing/2014/main" id="{445E5C8A-E9F5-4A63-81E0-E9F9F81D8A90}"/>
              </a:ext>
            </a:extLst>
          </p:cNvPr>
          <p:cNvCxnSpPr>
            <a:cxnSpLocks/>
          </p:cNvCxnSpPr>
          <p:nvPr/>
        </p:nvCxnSpPr>
        <p:spPr>
          <a:xfrm flipH="1" flipV="1">
            <a:off x="10551102" y="4329591"/>
            <a:ext cx="64647" cy="25545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7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0792-E806-493E-9ACF-46DA1DFA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65" y="331379"/>
            <a:ext cx="4494998" cy="902603"/>
          </a:xfrm>
        </p:spPr>
        <p:txBody>
          <a:bodyPr/>
          <a:lstStyle/>
          <a:p>
            <a:r>
              <a:rPr lang="en-IN" sz="3200" dirty="0"/>
              <a:t>OBJECTIVE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28F17-589B-4D20-BCA4-297C9C1CC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390192"/>
            <a:ext cx="5947954" cy="5368925"/>
          </a:xfrm>
        </p:spPr>
        <p:txBody>
          <a:bodyPr>
            <a:normAutofit lnSpcReduction="10000"/>
          </a:bodyPr>
          <a:lstStyle/>
          <a:p>
            <a:pPr marL="4572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 develop a CNN model that can classify garbage images with high accuracy.</a:t>
            </a:r>
          </a:p>
          <a:p>
            <a:pPr marL="4572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 differentiate between recyclable </a:t>
            </a:r>
            <a:r>
              <a:rPr lang="en-US" sz="2400">
                <a:solidFill>
                  <a:schemeClr val="bg1"/>
                </a:solidFill>
              </a:rPr>
              <a:t>and organic </a:t>
            </a:r>
            <a:r>
              <a:rPr lang="en-US" sz="2400" dirty="0">
                <a:solidFill>
                  <a:schemeClr val="bg1"/>
                </a:solidFill>
              </a:rPr>
              <a:t>garbage.</a:t>
            </a:r>
          </a:p>
          <a:p>
            <a:pPr marL="4572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Recycling helps prevent waste of useful materials, reduces energy consumption, air pollution, and water pollution.</a:t>
            </a:r>
          </a:p>
          <a:p>
            <a:pPr marL="4572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 promote sustainable waste management practices through efficient garbage classification.</a:t>
            </a:r>
          </a:p>
          <a:p>
            <a:pPr marL="4572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IN" sz="2000" dirty="0"/>
          </a:p>
        </p:txBody>
      </p:sp>
      <p:pic>
        <p:nvPicPr>
          <p:cNvPr id="5" name="Picture 2" descr="How Enough Floating Plastic Could Change the Sea | Hakai Magazine">
            <a:extLst>
              <a:ext uri="{FF2B5EF4-FFF2-40B4-BE49-F238E27FC236}">
                <a16:creationId xmlns:a16="http://schemas.microsoft.com/office/drawing/2014/main" id="{5BF8D0CA-E68E-4656-83E8-1B590570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42" y="217908"/>
            <a:ext cx="5390607" cy="3005884"/>
          </a:xfrm>
          <a:prstGeom prst="rect">
            <a:avLst/>
          </a:prstGeom>
          <a:extLst/>
        </p:spPr>
      </p:pic>
      <p:pic>
        <p:nvPicPr>
          <p:cNvPr id="6" name="Picture 4" descr="From Austria to Wales: The five best recycling countries in the world">
            <a:extLst>
              <a:ext uri="{FF2B5EF4-FFF2-40B4-BE49-F238E27FC236}">
                <a16:creationId xmlns:a16="http://schemas.microsoft.com/office/drawing/2014/main" id="{7B8DA5AF-F33C-46E2-9809-F7C7507C127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3" r="20393"/>
          <a:stretch>
            <a:fillRect/>
          </a:stretch>
        </p:blipFill>
        <p:spPr bwMode="auto">
          <a:xfrm>
            <a:off x="6451742" y="3339486"/>
            <a:ext cx="5390607" cy="3315125"/>
          </a:xfrm>
          <a:prstGeom prst="rect">
            <a:avLst/>
          </a:prstGeom>
          <a:extLst/>
        </p:spPr>
      </p:pic>
      <p:pic>
        <p:nvPicPr>
          <p:cNvPr id="12290" name="Picture 2" descr="Organic Waste Recycling">
            <a:extLst>
              <a:ext uri="{FF2B5EF4-FFF2-40B4-BE49-F238E27FC236}">
                <a16:creationId xmlns:a16="http://schemas.microsoft.com/office/drawing/2014/main" id="{ECEB196D-17B6-4B17-9E86-FBC10CA90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2"/>
          <a:stretch/>
        </p:blipFill>
        <p:spPr bwMode="auto">
          <a:xfrm>
            <a:off x="6451742" y="3339486"/>
            <a:ext cx="5453387" cy="341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9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D2D7-297C-413B-ACA7-8EE6FF52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2" y="350334"/>
            <a:ext cx="5782491" cy="908675"/>
          </a:xfrm>
        </p:spPr>
        <p:txBody>
          <a:bodyPr>
            <a:normAutofit/>
          </a:bodyPr>
          <a:lstStyle/>
          <a:p>
            <a:r>
              <a:rPr lang="en-IN" sz="3200" dirty="0"/>
              <a:t>Theory behind a </a:t>
            </a:r>
            <a:r>
              <a:rPr lang="en-IN" sz="3200" dirty="0" err="1"/>
              <a:t>cnn</a:t>
            </a: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20A0D-0E16-4D29-B655-BA6B67194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00" y="1520822"/>
            <a:ext cx="5782492" cy="5248655"/>
          </a:xfrm>
        </p:spPr>
        <p:txBody>
          <a:bodyPr>
            <a:normAutofit lnSpcReduction="10000"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Convolutional Neural Networks (CNNs) are a type of deep learning algorithm used for image and video recognition, natural language processing, and many other applications. 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The fundamental idea behind CNNs is to mimic the visual processing of the human brain, where neurons respond to specific regions of the visual field.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CNNs are made up of multiple layers, each with a specific task</a:t>
            </a:r>
          </a:p>
        </p:txBody>
      </p:sp>
      <p:pic>
        <p:nvPicPr>
          <p:cNvPr id="5" name="Google Shape;268;p48">
            <a:extLst>
              <a:ext uri="{FF2B5EF4-FFF2-40B4-BE49-F238E27FC236}">
                <a16:creationId xmlns:a16="http://schemas.microsoft.com/office/drawing/2014/main" id="{4369F9C1-FCA8-46D7-92EE-BC5E5EA13275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7810" y="1597824"/>
            <a:ext cx="5704573" cy="39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88DD-7DF6-4656-B759-8D7B0303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74" y="254865"/>
            <a:ext cx="4824548" cy="977693"/>
          </a:xfrm>
        </p:spPr>
        <p:txBody>
          <a:bodyPr>
            <a:normAutofit/>
          </a:bodyPr>
          <a:lstStyle/>
          <a:p>
            <a:r>
              <a:rPr lang="en-IN" sz="3200" dirty="0"/>
              <a:t>CNN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226C4-CE2F-4148-9E99-FB5EA7927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477278"/>
            <a:ext cx="5895703" cy="5193488"/>
          </a:xfrm>
        </p:spPr>
        <p:txBody>
          <a:bodyPr>
            <a:normAutofit fontScale="92500" lnSpcReduction="10000"/>
          </a:bodyPr>
          <a:lstStyle/>
          <a:p>
            <a:pPr algn="l">
              <a:buClr>
                <a:schemeClr val="bg1"/>
              </a:buClr>
            </a:pPr>
            <a:r>
              <a:rPr lang="en-US" sz="2400" dirty="0"/>
              <a:t>The convolutional neural network can be broken down into two parts:</a:t>
            </a:r>
            <a:endParaRPr lang="en-US" sz="2400" b="1" dirty="0"/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The convolution layers</a:t>
            </a:r>
            <a:r>
              <a:rPr lang="en-US" sz="2400" dirty="0"/>
              <a:t>: Extracts features from the input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The fully connected (dense) layers</a:t>
            </a:r>
            <a:r>
              <a:rPr lang="en-US" sz="2400" dirty="0"/>
              <a:t>: Uses data from convolution layer to generate output</a:t>
            </a:r>
          </a:p>
          <a:p>
            <a:pPr algn="l">
              <a:buClr>
                <a:schemeClr val="bg1"/>
              </a:buClr>
            </a:pPr>
            <a:endParaRPr lang="en-US" sz="2400" dirty="0"/>
          </a:p>
          <a:p>
            <a:pPr algn="l">
              <a:buClr>
                <a:schemeClr val="bg1"/>
              </a:buClr>
            </a:pPr>
            <a:r>
              <a:rPr lang="en-US" sz="2400" dirty="0"/>
              <a:t>There are two important processes involved in the training of any neural network: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Forward Propagation:</a:t>
            </a:r>
            <a:r>
              <a:rPr lang="en-US" sz="2400" dirty="0"/>
              <a:t> Receive input data, process the information, and generate output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Backward Propagation:</a:t>
            </a:r>
            <a:r>
              <a:rPr lang="en-US" sz="2400" dirty="0"/>
              <a:t> Calculate error and update the parameters of the network</a:t>
            </a:r>
            <a:br>
              <a:rPr lang="en-US" sz="2400" dirty="0">
                <a:hlinkClick r:id="rId2"/>
              </a:rPr>
            </a:br>
            <a:endParaRPr lang="en-IN" sz="2400" dirty="0"/>
          </a:p>
        </p:txBody>
      </p:sp>
      <p:pic>
        <p:nvPicPr>
          <p:cNvPr id="1030" name="Picture 6" descr="cnn architecture">
            <a:extLst>
              <a:ext uri="{FF2B5EF4-FFF2-40B4-BE49-F238E27FC236}">
                <a16:creationId xmlns:a16="http://schemas.microsoft.com/office/drawing/2014/main" id="{A18D3752-7676-4C5E-A37C-03B2B670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36395"/>
            <a:ext cx="60960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552B9-D23D-484B-A121-281364897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0" y="3985983"/>
            <a:ext cx="4990012" cy="24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9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5A6B-9C99-42B4-B371-927FC4187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84" y="362778"/>
            <a:ext cx="5291328" cy="968983"/>
          </a:xfrm>
        </p:spPr>
        <p:txBody>
          <a:bodyPr>
            <a:normAutofit/>
          </a:bodyPr>
          <a:lstStyle/>
          <a:p>
            <a:r>
              <a:rPr lang="en-IN" sz="3200" dirty="0"/>
              <a:t>Convolution Layer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2A87A-AAF9-497E-9DD0-6F56F9676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6" y="1654628"/>
            <a:ext cx="5895703" cy="5093145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chemeClr val="bg1"/>
              </a:buClr>
            </a:pPr>
            <a:r>
              <a:rPr lang="en-US" sz="2600" dirty="0"/>
              <a:t>A convolutional neural network looks at images and identify the object’s shape and edges by comparing the pixel values.</a:t>
            </a:r>
          </a:p>
          <a:p>
            <a:pPr algn="l">
              <a:buClr>
                <a:schemeClr val="bg1"/>
              </a:buClr>
            </a:pPr>
            <a:endParaRPr lang="en-US" sz="2400" dirty="0"/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On right hand side is an image of the number 8 and the pixel values for this image.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We can see that there is a significant difference between the pixel values around the edges of the number. 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Hence, a simple way to identify the edges is to compare the neighboring pixel value.</a:t>
            </a:r>
          </a:p>
          <a:p>
            <a:pPr algn="l">
              <a:buClr>
                <a:schemeClr val="bg1"/>
              </a:buClr>
            </a:pPr>
            <a:br>
              <a:rPr lang="en-US" sz="2400" dirty="0">
                <a:hlinkClick r:id="rId2"/>
              </a:rPr>
            </a:br>
            <a:endParaRPr lang="en-IN" sz="2400" dirty="0"/>
          </a:p>
        </p:txBody>
      </p:sp>
      <p:pic>
        <p:nvPicPr>
          <p:cNvPr id="2052" name="Picture 4" descr="https://cdn.analyticsvidhya.com/wp-content/uploads/2019/08/article-image-16.png">
            <a:extLst>
              <a:ext uri="{FF2B5EF4-FFF2-40B4-BE49-F238E27FC236}">
                <a16:creationId xmlns:a16="http://schemas.microsoft.com/office/drawing/2014/main" id="{B6E01FEC-6A2E-4FBB-A4B9-3E403A458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t="11002" r="76787" b="26300"/>
          <a:stretch/>
        </p:blipFill>
        <p:spPr bwMode="auto">
          <a:xfrm>
            <a:off x="6485230" y="145063"/>
            <a:ext cx="1941486" cy="262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dn.analyticsvidhya.com/wp-content/uploads/2019/08/article-image-16.png">
            <a:extLst>
              <a:ext uri="{FF2B5EF4-FFF2-40B4-BE49-F238E27FC236}">
                <a16:creationId xmlns:a16="http://schemas.microsoft.com/office/drawing/2014/main" id="{B48340D4-DA38-45AB-B0C8-71D89B8D6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11443" r="41828" b="25859"/>
          <a:stretch/>
        </p:blipFill>
        <p:spPr bwMode="auto">
          <a:xfrm>
            <a:off x="9983787" y="2237135"/>
            <a:ext cx="1924031" cy="262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cdn.analyticsvidhya.com/wp-content/uploads/2019/08/article-image-16.png">
            <a:extLst>
              <a:ext uri="{FF2B5EF4-FFF2-40B4-BE49-F238E27FC236}">
                <a16:creationId xmlns:a16="http://schemas.microsoft.com/office/drawing/2014/main" id="{7AAB7D1F-1DAA-4819-B41F-5745D2701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2" t="8128" r="6106" b="22920"/>
          <a:stretch/>
        </p:blipFill>
        <p:spPr bwMode="auto">
          <a:xfrm>
            <a:off x="6598028" y="4033479"/>
            <a:ext cx="1941486" cy="267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FA0236-2CDD-469A-8913-8514BC95CED5}"/>
              </a:ext>
            </a:extLst>
          </p:cNvPr>
          <p:cNvCxnSpPr>
            <a:cxnSpLocks/>
          </p:cNvCxnSpPr>
          <p:nvPr/>
        </p:nvCxnSpPr>
        <p:spPr>
          <a:xfrm>
            <a:off x="8444134" y="1475264"/>
            <a:ext cx="1440095" cy="1971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EF5F70-BC70-4752-A853-00D7269F3C9D}"/>
              </a:ext>
            </a:extLst>
          </p:cNvPr>
          <p:cNvCxnSpPr>
            <a:cxnSpLocks/>
          </p:cNvCxnSpPr>
          <p:nvPr/>
        </p:nvCxnSpPr>
        <p:spPr>
          <a:xfrm flipH="1">
            <a:off x="8565641" y="3648890"/>
            <a:ext cx="1327297" cy="16981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45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F4AD-5CEE-4D7F-B431-06479D0B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86" y="180921"/>
            <a:ext cx="11885459" cy="1020862"/>
          </a:xfrm>
        </p:spPr>
        <p:txBody>
          <a:bodyPr/>
          <a:lstStyle/>
          <a:p>
            <a:r>
              <a:rPr lang="en-IN" dirty="0"/>
              <a:t>Math and process behind a convolution operation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1EEAE17-FB01-4ACC-9B07-33ADFA6C5C59}"/>
              </a:ext>
            </a:extLst>
          </p:cNvPr>
          <p:cNvSpPr txBox="1">
            <a:spLocks/>
          </p:cNvSpPr>
          <p:nvPr/>
        </p:nvSpPr>
        <p:spPr>
          <a:xfrm>
            <a:off x="65095" y="1332412"/>
            <a:ext cx="12039819" cy="54153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Consider that we have an image of size 3 x 3 and a filter of size 2 x 2: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The filter goes through the patches of images, performs an element-wise multiplication, and the values are summed up: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800" dirty="0"/>
          </a:p>
        </p:txBody>
      </p:sp>
      <p:pic>
        <p:nvPicPr>
          <p:cNvPr id="3078" name="Picture 6" descr="https://cdn.analyticsvidhya.com/wp-content/uploads/2020/02/Screenshot-from-2020-02-03-17-54-22.png">
            <a:extLst>
              <a:ext uri="{FF2B5EF4-FFF2-40B4-BE49-F238E27FC236}">
                <a16:creationId xmlns:a16="http://schemas.microsoft.com/office/drawing/2014/main" id="{C2C4509A-1D99-4517-8905-9A7CC5E3A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6" b="22718"/>
          <a:stretch/>
        </p:blipFill>
        <p:spPr bwMode="auto">
          <a:xfrm>
            <a:off x="4327087" y="1864320"/>
            <a:ext cx="3537825" cy="15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BBF937-21EA-4C82-97E1-DA720128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71" y="4327475"/>
            <a:ext cx="4266570" cy="2090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66E3D4-53C7-4487-AB3F-151DEF09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95" y="4650034"/>
            <a:ext cx="4076861" cy="144562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0C3741-3E75-4B7F-AE14-2132BC31531B}"/>
              </a:ext>
            </a:extLst>
          </p:cNvPr>
          <p:cNvCxnSpPr>
            <a:cxnSpLocks/>
          </p:cNvCxnSpPr>
          <p:nvPr/>
        </p:nvCxnSpPr>
        <p:spPr>
          <a:xfrm>
            <a:off x="5669279" y="5372844"/>
            <a:ext cx="141068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3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1F54F6C-3C07-44D0-A691-4ABF56E53791}"/>
              </a:ext>
            </a:extLst>
          </p:cNvPr>
          <p:cNvSpPr txBox="1">
            <a:spLocks/>
          </p:cNvSpPr>
          <p:nvPr/>
        </p:nvSpPr>
        <p:spPr>
          <a:xfrm>
            <a:off x="65095" y="130629"/>
            <a:ext cx="12039819" cy="66171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The filter is considering a small portion of the image at a time. We can also imagine this as a single image broken down into smaller patches, each of which is convolved with the filter.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dirty="0"/>
              <a:t>To find the shape of an output for more complex inputs or filter dimensions, the formula goes as: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005DB-CE1A-4BD2-B204-85A8B42D0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25" y="888279"/>
            <a:ext cx="5914350" cy="3320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F08BD-ECF9-4A91-A8F9-E9D8463B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048" y="4896455"/>
            <a:ext cx="6231904" cy="145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9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A809-16E3-46F0-A1C4-315BEF5D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639" y="146087"/>
            <a:ext cx="7729728" cy="881525"/>
          </a:xfrm>
        </p:spPr>
        <p:txBody>
          <a:bodyPr>
            <a:normAutofit/>
          </a:bodyPr>
          <a:lstStyle/>
          <a:p>
            <a:r>
              <a:rPr lang="en-IN" sz="3200" dirty="0"/>
              <a:t>Fully connected(dense) layer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516E0CF-73F9-4404-AAAA-EFD4E70F497A}"/>
              </a:ext>
            </a:extLst>
          </p:cNvPr>
          <p:cNvSpPr txBox="1">
            <a:spLocks/>
          </p:cNvSpPr>
          <p:nvPr/>
        </p:nvSpPr>
        <p:spPr>
          <a:xfrm>
            <a:off x="65093" y="1193075"/>
            <a:ext cx="12039819" cy="54153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/>
              <a:t>The output from the convolution layer was a 2D matrix. </a:t>
            </a:r>
          </a:p>
          <a:p>
            <a:pPr algn="ctr"/>
            <a:r>
              <a:rPr lang="en-US" sz="2200" dirty="0"/>
              <a:t>Ideally, we would want each row to represent a single input image. In fact, the fully connected layer can only work with 1D data. Hence, the values generated from the previous operation are first converted into a 1D format.</a:t>
            </a:r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r>
              <a:rPr lang="en-US" sz="2200" dirty="0"/>
              <a:t>Once the data is converted into a 1D array, it is sent to the fully connected layer. All of these individual values are treated as separate features that represent the image. </a:t>
            </a:r>
          </a:p>
          <a:p>
            <a:r>
              <a:rPr lang="en-US" sz="2200" dirty="0"/>
              <a:t>The fully connected layer performs two operations on the incoming data – </a:t>
            </a:r>
            <a:r>
              <a:rPr lang="en-US" sz="2200" b="1" dirty="0"/>
              <a:t>a linear transformation and a non-linear transformation.</a:t>
            </a:r>
            <a:endParaRPr lang="en-US" sz="2200" dirty="0"/>
          </a:p>
        </p:txBody>
      </p:sp>
      <p:pic>
        <p:nvPicPr>
          <p:cNvPr id="5122" name="Picture 2" descr="https://cdn.analyticsvidhya.com/wp-content/uploads/2020/02/Screenshot-from-2020-02-03-17-59-34.png">
            <a:extLst>
              <a:ext uri="{FF2B5EF4-FFF2-40B4-BE49-F238E27FC236}">
                <a16:creationId xmlns:a16="http://schemas.microsoft.com/office/drawing/2014/main" id="{EF515AFD-1B92-413D-95BE-9C277ED6E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45" y="2795451"/>
            <a:ext cx="3141709" cy="221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90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516E0CF-73F9-4404-AAAA-EFD4E70F497A}"/>
              </a:ext>
            </a:extLst>
          </p:cNvPr>
          <p:cNvSpPr txBox="1">
            <a:spLocks/>
          </p:cNvSpPr>
          <p:nvPr/>
        </p:nvSpPr>
        <p:spPr>
          <a:xfrm>
            <a:off x="76090" y="1071154"/>
            <a:ext cx="12039819" cy="595529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The equation for linear transformation is: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Here, X is the input, W is weight, and b (called bias) is a constant.</a:t>
            </a:r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algn="ctr"/>
            <a:endParaRPr lang="en-US" sz="2200" dirty="0"/>
          </a:p>
          <a:p>
            <a:pPr marL="0" indent="0" algn="ctr">
              <a:buNone/>
            </a:pPr>
            <a:r>
              <a:rPr lang="en-US" sz="2000" dirty="0"/>
              <a:t>Considering the size of the matrix is (m, n) – m will be equal to the number of features or inputs for this layer. Since we have 4 features from the convolution layer, m here would be 4. </a:t>
            </a:r>
          </a:p>
          <a:p>
            <a:pPr marL="0" indent="0" algn="ctr">
              <a:buNone/>
            </a:pPr>
            <a:r>
              <a:rPr lang="en-US" sz="2000" dirty="0"/>
              <a:t>The value of n will depend on the number of neurons in the layer. For instance, if we have two neurons, then the shape of weight matrix will be (4, 2)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F5413-16CE-48D8-8458-F4DC7417C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37" y="1438892"/>
            <a:ext cx="2112925" cy="407758"/>
          </a:xfrm>
          <a:prstGeom prst="rect">
            <a:avLst/>
          </a:prstGeom>
        </p:spPr>
      </p:pic>
      <p:pic>
        <p:nvPicPr>
          <p:cNvPr id="6146" name="Picture 2" descr="fully connected network">
            <a:extLst>
              <a:ext uri="{FF2B5EF4-FFF2-40B4-BE49-F238E27FC236}">
                <a16:creationId xmlns:a16="http://schemas.microsoft.com/office/drawing/2014/main" id="{175739CF-EF5A-4435-BDB8-1A2ABE8A8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6" y="2379185"/>
            <a:ext cx="57626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nn">
            <a:extLst>
              <a:ext uri="{FF2B5EF4-FFF2-40B4-BE49-F238E27FC236}">
                <a16:creationId xmlns:a16="http://schemas.microsoft.com/office/drawing/2014/main" id="{4797C50E-5CB7-4AE6-8F7E-91E24180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460" y="2379185"/>
            <a:ext cx="414582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EE4B99-123E-49ED-B2E3-6E54ADA6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343" y="189629"/>
            <a:ext cx="6451310" cy="881525"/>
          </a:xfrm>
        </p:spPr>
        <p:txBody>
          <a:bodyPr>
            <a:normAutofit/>
          </a:bodyPr>
          <a:lstStyle/>
          <a:p>
            <a:r>
              <a:rPr lang="en-IN" sz="3200" dirty="0"/>
              <a:t>1. 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97420758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231</TotalTime>
  <Words>1362</Words>
  <Application>Microsoft Office PowerPoint</Application>
  <PresentationFormat>Widescreen</PresentationFormat>
  <Paragraphs>169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Gill Sans MT</vt:lpstr>
      <vt:lpstr>Montserrat ExtraLight</vt:lpstr>
      <vt:lpstr>Parcel</vt:lpstr>
      <vt:lpstr>GARBAGE CLASSIFICATION using Convolution Neural networks</vt:lpstr>
      <vt:lpstr>OBJECTIVE</vt:lpstr>
      <vt:lpstr>Theory behind a cnn</vt:lpstr>
      <vt:lpstr>CNN Architecture</vt:lpstr>
      <vt:lpstr>Convolution Layer</vt:lpstr>
      <vt:lpstr>Math and process behind a convolution operation</vt:lpstr>
      <vt:lpstr>PowerPoint Presentation</vt:lpstr>
      <vt:lpstr>Fully connected(dense) layer</vt:lpstr>
      <vt:lpstr>1. Linear transformation</vt:lpstr>
      <vt:lpstr>2. NON - Linear transformation</vt:lpstr>
      <vt:lpstr>ABOUT PROJECT CODE</vt:lpstr>
      <vt:lpstr>DATA PREPROCESSING</vt:lpstr>
      <vt:lpstr>Model architecture</vt:lpstr>
      <vt:lpstr>Hyperparameters chosen</vt:lpstr>
      <vt:lpstr>Hyperparameter optimization</vt:lpstr>
      <vt:lpstr>PowerPoint Presentation</vt:lpstr>
      <vt:lpstr>MODEL PERFORMANCE</vt:lpstr>
      <vt:lpstr>Results &amp; 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GARBAGE CLASSIFICATION using Convolution Neural networks</dc:title>
  <dc:creator>NemoKumar</dc:creator>
  <cp:lastModifiedBy>NemoKumar</cp:lastModifiedBy>
  <cp:revision>29</cp:revision>
  <dcterms:created xsi:type="dcterms:W3CDTF">2023-04-19T14:52:19Z</dcterms:created>
  <dcterms:modified xsi:type="dcterms:W3CDTF">2023-04-20T13:19:53Z</dcterms:modified>
</cp:coreProperties>
</file>